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7"/>
  </p:notesMasterIdLst>
  <p:sldIdLst>
    <p:sldId id="314" r:id="rId5"/>
    <p:sldId id="319" r:id="rId6"/>
    <p:sldId id="410" r:id="rId7"/>
    <p:sldId id="317" r:id="rId8"/>
    <p:sldId id="494" r:id="rId9"/>
    <p:sldId id="428" r:id="rId10"/>
    <p:sldId id="316" r:id="rId11"/>
    <p:sldId id="437" r:id="rId12"/>
    <p:sldId id="420" r:id="rId13"/>
    <p:sldId id="320" r:id="rId14"/>
    <p:sldId id="365" r:id="rId15"/>
    <p:sldId id="348" r:id="rId16"/>
    <p:sldId id="495" r:id="rId17"/>
    <p:sldId id="373" r:id="rId18"/>
    <p:sldId id="456" r:id="rId19"/>
    <p:sldId id="418" r:id="rId20"/>
    <p:sldId id="457" r:id="rId21"/>
    <p:sldId id="496" r:id="rId22"/>
    <p:sldId id="421" r:id="rId23"/>
    <p:sldId id="498" r:id="rId24"/>
    <p:sldId id="500" r:id="rId25"/>
    <p:sldId id="417" r:id="rId26"/>
    <p:sldId id="503" r:id="rId27"/>
    <p:sldId id="422" r:id="rId28"/>
    <p:sldId id="423" r:id="rId29"/>
    <p:sldId id="518" r:id="rId30"/>
    <p:sldId id="345" r:id="rId31"/>
    <p:sldId id="341" r:id="rId32"/>
    <p:sldId id="409" r:id="rId33"/>
    <p:sldId id="399" r:id="rId34"/>
    <p:sldId id="400" r:id="rId35"/>
    <p:sldId id="401" r:id="rId36"/>
    <p:sldId id="504" r:id="rId37"/>
    <p:sldId id="506" r:id="rId38"/>
    <p:sldId id="517" r:id="rId39"/>
    <p:sldId id="464" r:id="rId40"/>
    <p:sldId id="514" r:id="rId41"/>
    <p:sldId id="515" r:id="rId42"/>
    <p:sldId id="516" r:id="rId43"/>
    <p:sldId id="468" r:id="rId44"/>
    <p:sldId id="470" r:id="rId45"/>
    <p:sldId id="469" r:id="rId46"/>
    <p:sldId id="471" r:id="rId47"/>
    <p:sldId id="509" r:id="rId48"/>
    <p:sldId id="510" r:id="rId49"/>
    <p:sldId id="474" r:id="rId50"/>
    <p:sldId id="475" r:id="rId51"/>
    <p:sldId id="476" r:id="rId52"/>
    <p:sldId id="478" r:id="rId53"/>
    <p:sldId id="487" r:id="rId54"/>
    <p:sldId id="488" r:id="rId55"/>
    <p:sldId id="479" r:id="rId5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319"/>
            <p14:sldId id="410"/>
          </p14:sldIdLst>
        </p14:section>
        <p14:section name="Solution" id="{3814ADEA-866D-4944-BA8A-AF26FCB04961}">
          <p14:sldIdLst>
            <p14:sldId id="317"/>
            <p14:sldId id="494"/>
            <p14:sldId id="428"/>
            <p14:sldId id="316"/>
            <p14:sldId id="437"/>
            <p14:sldId id="420"/>
            <p14:sldId id="320"/>
            <p14:sldId id="365"/>
            <p14:sldId id="348"/>
            <p14:sldId id="495"/>
            <p14:sldId id="373"/>
            <p14:sldId id="456"/>
            <p14:sldId id="418"/>
            <p14:sldId id="457"/>
          </p14:sldIdLst>
        </p14:section>
        <p14:section name="Data" id="{5C431F36-3D7F-4BFB-A2C6-90614511EFFF}">
          <p14:sldIdLst>
            <p14:sldId id="496"/>
            <p14:sldId id="421"/>
            <p14:sldId id="498"/>
            <p14:sldId id="500"/>
            <p14:sldId id="417"/>
            <p14:sldId id="503"/>
            <p14:sldId id="422"/>
            <p14:sldId id="423"/>
            <p14:sldId id="518"/>
            <p14:sldId id="345"/>
            <p14:sldId id="341"/>
            <p14:sldId id="409"/>
            <p14:sldId id="399"/>
            <p14:sldId id="400"/>
            <p14:sldId id="401"/>
          </p14:sldIdLst>
        </p14:section>
        <p14:section name="Verification" id="{4373B73A-00B1-47AF-B80F-FDCA870E2926}">
          <p14:sldIdLst>
            <p14:sldId id="504"/>
            <p14:sldId id="506"/>
            <p14:sldId id="517"/>
            <p14:sldId id="464"/>
            <p14:sldId id="514"/>
            <p14:sldId id="515"/>
            <p14:sldId id="516"/>
            <p14:sldId id="468"/>
            <p14:sldId id="470"/>
            <p14:sldId id="469"/>
            <p14:sldId id="471"/>
            <p14:sldId id="509"/>
            <p14:sldId id="510"/>
            <p14:sldId id="474"/>
            <p14:sldId id="475"/>
            <p14:sldId id="476"/>
            <p14:sldId id="478"/>
            <p14:sldId id="487"/>
            <p14:sldId id="488"/>
            <p14:sldId id="4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7E6E6"/>
    <a:srgbClr val="1ABC9C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08" autoAdjust="0"/>
    <p:restoredTop sz="81356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\VbaProject\20180126_SmartCut\Models\LowSeimic%204Floor%2012M\01_1%20&#19968;&#33324;&#22320;&#21312;&#22320;&#38663;&#21147;&#35336;&#31639;%20v20170712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1886448404475759E-2"/>
          <c:y val="5.1400554097404488E-2"/>
          <c:w val="0.86944652971010206"/>
          <c:h val="0.8326195683872849"/>
        </c:manualLayout>
      </c:layout>
      <c:scatterChart>
        <c:scatterStyle val="lineMarker"/>
        <c:varyColors val="0"/>
        <c:ser>
          <c:idx val="0"/>
          <c:order val="0"/>
          <c:tx>
            <c:strRef>
              <c:f>耐震_Spectrum!$B$65</c:f>
              <c:strCache>
                <c:ptCount val="1"/>
                <c:pt idx="0">
                  <c:v>SaD</c:v>
                </c:pt>
              </c:strCache>
            </c:strRef>
          </c:tx>
          <c:marker>
            <c:symbol val="none"/>
          </c:marker>
          <c:xVal>
            <c:numRef>
              <c:f>耐震_Spectrum!$A$66:$A$112</c:f>
              <c:numCache>
                <c:formatCode>0.000_ </c:formatCode>
                <c:ptCount val="47"/>
                <c:pt idx="0">
                  <c:v>0</c:v>
                </c:pt>
                <c:pt idx="1">
                  <c:v>0.16875000000000001</c:v>
                </c:pt>
                <c:pt idx="2">
                  <c:v>0.84375</c:v>
                </c:pt>
                <c:pt idx="3">
                  <c:v>0.94374999999999998</c:v>
                </c:pt>
                <c:pt idx="4">
                  <c:v>1.04375</c:v>
                </c:pt>
                <c:pt idx="5">
                  <c:v>1.14375</c:v>
                </c:pt>
                <c:pt idx="6">
                  <c:v>1.2437500000000001</c:v>
                </c:pt>
                <c:pt idx="7">
                  <c:v>1.3437500000000002</c:v>
                </c:pt>
                <c:pt idx="8">
                  <c:v>1.4437500000000003</c:v>
                </c:pt>
                <c:pt idx="9">
                  <c:v>1.5437500000000004</c:v>
                </c:pt>
                <c:pt idx="10">
                  <c:v>1.6437500000000005</c:v>
                </c:pt>
                <c:pt idx="11">
                  <c:v>1.7437500000000006</c:v>
                </c:pt>
                <c:pt idx="12">
                  <c:v>1.8437500000000007</c:v>
                </c:pt>
                <c:pt idx="13">
                  <c:v>1.9437500000000008</c:v>
                </c:pt>
                <c:pt idx="14">
                  <c:v>2.0437500000000006</c:v>
                </c:pt>
                <c:pt idx="15">
                  <c:v>2.1437500000000007</c:v>
                </c:pt>
                <c:pt idx="16">
                  <c:v>2.2437500000000008</c:v>
                </c:pt>
                <c:pt idx="17">
                  <c:v>2.3437500000000009</c:v>
                </c:pt>
                <c:pt idx="18">
                  <c:v>2.443750000000001</c:v>
                </c:pt>
                <c:pt idx="19">
                  <c:v>2.5437500000000011</c:v>
                </c:pt>
                <c:pt idx="20">
                  <c:v>2.6437500000000012</c:v>
                </c:pt>
                <c:pt idx="21">
                  <c:v>2.7437500000000012</c:v>
                </c:pt>
                <c:pt idx="22">
                  <c:v>2.8437500000000013</c:v>
                </c:pt>
                <c:pt idx="23">
                  <c:v>2.9437500000000014</c:v>
                </c:pt>
                <c:pt idx="24">
                  <c:v>3.0437500000000015</c:v>
                </c:pt>
                <c:pt idx="25">
                  <c:v>3.1437500000000016</c:v>
                </c:pt>
                <c:pt idx="26">
                  <c:v>3.2437500000000017</c:v>
                </c:pt>
                <c:pt idx="27">
                  <c:v>3.3437500000000018</c:v>
                </c:pt>
                <c:pt idx="28">
                  <c:v>3.4437500000000019</c:v>
                </c:pt>
                <c:pt idx="29">
                  <c:v>3.543750000000002</c:v>
                </c:pt>
                <c:pt idx="30">
                  <c:v>3.643750000000002</c:v>
                </c:pt>
                <c:pt idx="31">
                  <c:v>3.7437500000000021</c:v>
                </c:pt>
                <c:pt idx="32">
                  <c:v>3.8437500000000022</c:v>
                </c:pt>
                <c:pt idx="33">
                  <c:v>3.9437500000000023</c:v>
                </c:pt>
                <c:pt idx="34">
                  <c:v>4.043750000000002</c:v>
                </c:pt>
                <c:pt idx="35">
                  <c:v>4.1437500000000016</c:v>
                </c:pt>
                <c:pt idx="36">
                  <c:v>4.2437500000000012</c:v>
                </c:pt>
                <c:pt idx="37">
                  <c:v>4.3437500000000009</c:v>
                </c:pt>
                <c:pt idx="38">
                  <c:v>4.4437500000000005</c:v>
                </c:pt>
                <c:pt idx="39">
                  <c:v>4.5437500000000002</c:v>
                </c:pt>
                <c:pt idx="40">
                  <c:v>4.6437499999999998</c:v>
                </c:pt>
                <c:pt idx="41">
                  <c:v>4.7437499999999995</c:v>
                </c:pt>
                <c:pt idx="42">
                  <c:v>4.8437499999999991</c:v>
                </c:pt>
                <c:pt idx="43">
                  <c:v>4.9437499999999988</c:v>
                </c:pt>
                <c:pt idx="44">
                  <c:v>5.0437499999999984</c:v>
                </c:pt>
                <c:pt idx="45">
                  <c:v>5.143749999999998</c:v>
                </c:pt>
                <c:pt idx="46">
                  <c:v>5.2437499999999977</c:v>
                </c:pt>
              </c:numCache>
            </c:numRef>
          </c:xVal>
          <c:yVal>
            <c:numRef>
              <c:f>耐震_Spectrum!$B$66:$B$112</c:f>
              <c:numCache>
                <c:formatCode>0.000_ </c:formatCode>
                <c:ptCount val="47"/>
                <c:pt idx="0">
                  <c:v>0.32000000000000006</c:v>
                </c:pt>
                <c:pt idx="1">
                  <c:v>0.8</c:v>
                </c:pt>
                <c:pt idx="2">
                  <c:v>0.8</c:v>
                </c:pt>
                <c:pt idx="3">
                  <c:v>0.7152317880794703</c:v>
                </c:pt>
                <c:pt idx="4">
                  <c:v>0.64670658682634741</c:v>
                </c:pt>
                <c:pt idx="5">
                  <c:v>0.5901639344262295</c:v>
                </c:pt>
                <c:pt idx="6">
                  <c:v>0.542713567839196</c:v>
                </c:pt>
                <c:pt idx="7">
                  <c:v>0.50232558139534877</c:v>
                </c:pt>
                <c:pt idx="8">
                  <c:v>0.46753246753246747</c:v>
                </c:pt>
                <c:pt idx="9">
                  <c:v>0.43724696356275294</c:v>
                </c:pt>
                <c:pt idx="10">
                  <c:v>0.41064638783269952</c:v>
                </c:pt>
                <c:pt idx="11">
                  <c:v>0.38709677419354827</c:v>
                </c:pt>
                <c:pt idx="12">
                  <c:v>0.36610169491525413</c:v>
                </c:pt>
                <c:pt idx="13">
                  <c:v>0.34726688102893877</c:v>
                </c:pt>
                <c:pt idx="14">
                  <c:v>0.33027522935779807</c:v>
                </c:pt>
                <c:pt idx="15">
                  <c:v>0.32000000000000006</c:v>
                </c:pt>
                <c:pt idx="16">
                  <c:v>0.32000000000000006</c:v>
                </c:pt>
                <c:pt idx="17">
                  <c:v>0.32000000000000006</c:v>
                </c:pt>
                <c:pt idx="18">
                  <c:v>0.32000000000000006</c:v>
                </c:pt>
                <c:pt idx="19">
                  <c:v>0.32000000000000006</c:v>
                </c:pt>
                <c:pt idx="20">
                  <c:v>0.32000000000000006</c:v>
                </c:pt>
                <c:pt idx="21">
                  <c:v>0.32000000000000006</c:v>
                </c:pt>
                <c:pt idx="22">
                  <c:v>0.32000000000000006</c:v>
                </c:pt>
                <c:pt idx="23">
                  <c:v>0.32000000000000006</c:v>
                </c:pt>
                <c:pt idx="24">
                  <c:v>0.32000000000000006</c:v>
                </c:pt>
                <c:pt idx="25">
                  <c:v>0.32000000000000006</c:v>
                </c:pt>
                <c:pt idx="26">
                  <c:v>0.32000000000000006</c:v>
                </c:pt>
                <c:pt idx="27">
                  <c:v>0.32000000000000006</c:v>
                </c:pt>
                <c:pt idx="28">
                  <c:v>0.32000000000000006</c:v>
                </c:pt>
                <c:pt idx="29">
                  <c:v>0.32000000000000006</c:v>
                </c:pt>
                <c:pt idx="30">
                  <c:v>0.32000000000000006</c:v>
                </c:pt>
                <c:pt idx="31">
                  <c:v>0.32000000000000006</c:v>
                </c:pt>
                <c:pt idx="32">
                  <c:v>0.32000000000000006</c:v>
                </c:pt>
                <c:pt idx="33">
                  <c:v>0.32000000000000006</c:v>
                </c:pt>
                <c:pt idx="34">
                  <c:v>0.32000000000000006</c:v>
                </c:pt>
                <c:pt idx="35">
                  <c:v>0.32000000000000006</c:v>
                </c:pt>
                <c:pt idx="36">
                  <c:v>0.32000000000000006</c:v>
                </c:pt>
                <c:pt idx="37">
                  <c:v>0.32000000000000006</c:v>
                </c:pt>
                <c:pt idx="38">
                  <c:v>0.32000000000000006</c:v>
                </c:pt>
                <c:pt idx="39">
                  <c:v>0.32000000000000006</c:v>
                </c:pt>
                <c:pt idx="40">
                  <c:v>0.32000000000000006</c:v>
                </c:pt>
                <c:pt idx="41">
                  <c:v>0.32000000000000006</c:v>
                </c:pt>
                <c:pt idx="42">
                  <c:v>0.32000000000000006</c:v>
                </c:pt>
                <c:pt idx="43">
                  <c:v>0.32000000000000006</c:v>
                </c:pt>
                <c:pt idx="44">
                  <c:v>0.32000000000000006</c:v>
                </c:pt>
                <c:pt idx="45">
                  <c:v>0.32000000000000006</c:v>
                </c:pt>
                <c:pt idx="46">
                  <c:v>0.32000000000000006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831-4BA5-9758-C5C2D2AB998D}"/>
            </c:ext>
          </c:extLst>
        </c:ser>
        <c:ser>
          <c:idx val="1"/>
          <c:order val="1"/>
          <c:tx>
            <c:strRef>
              <c:f>耐震_Spectrum!$M$44</c:f>
              <c:strCache>
                <c:ptCount val="1"/>
                <c:pt idx="0">
                  <c:v>Tx</c:v>
                </c:pt>
              </c:strCache>
            </c:strRef>
          </c:tx>
          <c:spPr>
            <a:ln>
              <a:prstDash val="dashDot"/>
            </a:ln>
          </c:spPr>
          <c:marker>
            <c:symbol val="none"/>
          </c:marker>
          <c:xVal>
            <c:numRef>
              <c:f>耐震_Spectrum!$M$45:$M$46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耐震_Spectrum!$N$45:$N$46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831-4BA5-9758-C5C2D2AB998D}"/>
            </c:ext>
          </c:extLst>
        </c:ser>
        <c:ser>
          <c:idx val="2"/>
          <c:order val="2"/>
          <c:tx>
            <c:strRef>
              <c:f>耐震_Spectrum!$O$44</c:f>
              <c:strCache>
                <c:ptCount val="1"/>
                <c:pt idx="0">
                  <c:v>Ty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耐震_Spectrum!$O$45:$O$46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耐震_Spectrum!$P$45:$P$46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31-4BA5-9758-C5C2D2AB998D}"/>
            </c:ext>
          </c:extLst>
        </c:ser>
        <c:ser>
          <c:idx val="3"/>
          <c:order val="3"/>
          <c:tx>
            <c:strRef>
              <c:f>耐震_Spectrum!$Q$44</c:f>
              <c:strCache>
                <c:ptCount val="1"/>
                <c:pt idx="0">
                  <c:v>1.4Tcode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耐震_Spectrum!$Q$45:$Q$46</c:f>
              <c:numCache>
                <c:formatCode>General</c:formatCode>
                <c:ptCount val="2"/>
                <c:pt idx="0">
                  <c:v>0.80230414115503668</c:v>
                </c:pt>
                <c:pt idx="1">
                  <c:v>0.80230414115503668</c:v>
                </c:pt>
              </c:numCache>
            </c:numRef>
          </c:xVal>
          <c:yVal>
            <c:numRef>
              <c:f>耐震_Spectrum!$R$45:$R$46</c:f>
              <c:numCache>
                <c:formatCode>General</c:formatCode>
                <c:ptCount val="2"/>
                <c:pt idx="0">
                  <c:v>0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31-4BA5-9758-C5C2D2AB9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91862559"/>
        <c:axId val="1"/>
      </c:scatterChart>
      <c:valAx>
        <c:axId val="1591862559"/>
        <c:scaling>
          <c:orientation val="minMax"/>
          <c:max val="5"/>
          <c:min val="0"/>
        </c:scaling>
        <c:delete val="0"/>
        <c:axPos val="b"/>
        <c:majorGridlines/>
        <c:numFmt formatCode="0.00_ 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新細明體"/>
                <a:ea typeface="新細明體"/>
                <a:cs typeface="新細明體"/>
              </a:defRPr>
            </a:pPr>
            <a:endParaRPr lang="zh-TW"/>
          </a:p>
        </c:txPr>
        <c:crossAx val="1"/>
        <c:crosses val="autoZero"/>
        <c:crossBetween val="midCat"/>
        <c:majorUnit val="0.5"/>
      </c:valAx>
      <c:valAx>
        <c:axId val="1"/>
        <c:scaling>
          <c:orientation val="minMax"/>
          <c:min val="0"/>
        </c:scaling>
        <c:delete val="0"/>
        <c:axPos val="l"/>
        <c:majorGridlines/>
        <c:numFmt formatCode="0.000_ 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zh-TW"/>
          </a:p>
        </c:txPr>
        <c:crossAx val="1591862559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9108280254777066"/>
          <c:y val="0.10069444444444445"/>
          <c:w val="0.25477707006369421"/>
          <c:h val="0.33333333333333337"/>
        </c:manualLayout>
      </c:layout>
      <c:overlay val="0"/>
      <c:spPr>
        <a:noFill/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zh-TW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zh-TW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9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7" Type="http://schemas.openxmlformats.org/officeDocument/2006/relationships/image" Target="../media/image102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6" Type="http://schemas.openxmlformats.org/officeDocument/2006/relationships/image" Target="../media/image101.wmf"/><Relationship Id="rId5" Type="http://schemas.openxmlformats.org/officeDocument/2006/relationships/image" Target="../media/image100.wmf"/><Relationship Id="rId4" Type="http://schemas.openxmlformats.org/officeDocument/2006/relationships/image" Target="../media/image9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118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243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70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080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理論最佳解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LowSeismic4Floor12M</a:t>
            </a:r>
            <a:r>
              <a:rPr lang="en-US" altLang="zh-TW" baseline="0" dirty="0" smtClean="0"/>
              <a:t> 0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198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6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欣銓 </a:t>
            </a:r>
            <a:r>
              <a:rPr lang="en-US" dirty="0" smtClean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88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欣銓 </a:t>
            </a:r>
            <a:r>
              <a:rPr lang="en-US" altLang="zh-TW" dirty="0" smtClean="0"/>
              <a:t>1228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332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 smtClean="0"/>
              <a:t>演算法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775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高雄物流中心 </a:t>
            </a:r>
            <a:r>
              <a:rPr lang="en-US" dirty="0" smtClean="0"/>
              <a:t>11076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248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傳統不經濟 </a:t>
            </a:r>
            <a:endParaRPr lang="en-US" dirty="0"/>
          </a:p>
          <a:p>
            <a:r>
              <a:rPr lang="en-US" dirty="0"/>
              <a:t>828</a:t>
            </a:r>
          </a:p>
          <a:p>
            <a:r>
              <a:rPr lang="zh-TW" altLang="en-US" dirty="0"/>
              <a:t>傳統不保守 不符合 混凝土結構設計規範 </a:t>
            </a:r>
            <a:r>
              <a:rPr lang="en-US" altLang="zh-TW" dirty="0"/>
              <a:t>401-100 R5.11.2 </a:t>
            </a:r>
          </a:p>
          <a:p>
            <a:r>
              <a:rPr lang="en-US" altLang="zh-TW" dirty="0"/>
              <a:t>1140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0181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46.wmf"/><Relationship Id="rId4" Type="http://schemas.openxmlformats.org/officeDocument/2006/relationships/image" Target="../media/image47.png"/><Relationship Id="rId9" Type="http://schemas.openxmlformats.org/officeDocument/2006/relationships/oleObject" Target="../embeddings/oleObject18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13" Type="http://schemas.openxmlformats.org/officeDocument/2006/relationships/oleObject" Target="../embeddings/oleObject23.bin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5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50.wmf"/><Relationship Id="rId4" Type="http://schemas.openxmlformats.org/officeDocument/2006/relationships/image" Target="../media/image53.png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5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4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3.wmf"/><Relationship Id="rId4" Type="http://schemas.openxmlformats.org/officeDocument/2006/relationships/image" Target="../media/image15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8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8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93.emf"/><Relationship Id="rId7" Type="http://schemas.openxmlformats.org/officeDocument/2006/relationships/image" Target="../media/image9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91.wmf"/><Relationship Id="rId4" Type="http://schemas.openxmlformats.org/officeDocument/2006/relationships/oleObject" Target="../embeddings/oleObject26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7" Type="http://schemas.openxmlformats.org/officeDocument/2006/relationships/image" Target="../media/image8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94.wmf"/><Relationship Id="rId4" Type="http://schemas.openxmlformats.org/officeDocument/2006/relationships/oleObject" Target="../embeddings/oleObject28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13" Type="http://schemas.openxmlformats.org/officeDocument/2006/relationships/oleObject" Target="../embeddings/oleObject34.bin"/><Relationship Id="rId18" Type="http://schemas.openxmlformats.org/officeDocument/2006/relationships/image" Target="../media/image102.wmf"/><Relationship Id="rId3" Type="http://schemas.openxmlformats.org/officeDocument/2006/relationships/image" Target="../media/image103.emf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99.wmf"/><Relationship Id="rId17" Type="http://schemas.openxmlformats.org/officeDocument/2006/relationships/oleObject" Target="../embeddings/oleObject36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01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6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5" Type="http://schemas.openxmlformats.org/officeDocument/2006/relationships/oleObject" Target="../embeddings/oleObject35.bin"/><Relationship Id="rId10" Type="http://schemas.openxmlformats.org/officeDocument/2006/relationships/image" Target="../media/image98.wmf"/><Relationship Id="rId4" Type="http://schemas.openxmlformats.org/officeDocument/2006/relationships/image" Target="../media/image104.emf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100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4.wmf"/><Relationship Id="rId10" Type="http://schemas.openxmlformats.org/officeDocument/2006/relationships/image" Target="../media/image26.wmf"/><Relationship Id="rId4" Type="http://schemas.openxmlformats.org/officeDocument/2006/relationships/oleObject" Target="../embeddings/oleObject12.bin"/><Relationship Id="rId9" Type="http://schemas.openxmlformats.org/officeDocument/2006/relationships/oleObject" Target="../embeddings/oleObject14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6954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MULTI-</a:t>
            </a:r>
            <a:r>
              <a:rPr lang="en-US" altLang="zh-TW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CUT-OFF</a:t>
            </a: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 REBAR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1536691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AE56E7-C79D-4328-9043-95ACE80370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706"/>
          <a:stretch/>
        </p:blipFill>
        <p:spPr>
          <a:xfrm>
            <a:off x="6095237" y="3084504"/>
            <a:ext cx="5697994" cy="198855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374676" y="4645636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 smtClean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80731" y="2534273"/>
            <a:ext cx="235256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66851" y="2838893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615665" y="2410827"/>
            <a:ext cx="265713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梁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撓曲鋼筋配置示意圖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221412" cy="701731"/>
          </a:xfrm>
        </p:spPr>
        <p:txBody>
          <a:bodyPr/>
          <a:lstStyle/>
          <a:p>
            <a:r>
              <a:rPr lang="en-US" dirty="0"/>
              <a:t>Simple Conclusion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" y="1750130"/>
            <a:ext cx="6095238" cy="4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50130"/>
            <a:ext cx="6095238" cy="45523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995680" y="299508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032000" y="3269401"/>
            <a:ext cx="2153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30320" y="299508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32960" y="2152289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32960" y="1683480"/>
            <a:ext cx="146290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  <a:r>
              <a:rPr lang="en-US" sz="2000" dirty="0" err="1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273040" y="2110905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32960" y="2110905"/>
            <a:ext cx="0" cy="1016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60247" y="1750130"/>
            <a:ext cx="13755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69524" y="1717500"/>
            <a:ext cx="1504579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91951" y="3396278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100%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7978" y="3705911"/>
            <a:ext cx="134588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17373" y="5351769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100%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785360" y="5484087"/>
            <a:ext cx="4876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283452" y="5280143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775200" y="5280143"/>
            <a:ext cx="0" cy="693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981442" y="2860178"/>
            <a:ext cx="1153521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Explicit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  <a:r>
              <a:rPr lang="en-US" sz="2000" dirty="0" err="1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18460" y="2714014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025367" y="3394049"/>
            <a:ext cx="55560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80%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49390" y="3677898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64051" y="5343593"/>
            <a:ext cx="51552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91%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89534" y="2534538"/>
            <a:ext cx="11615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39152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7414" y="3791391"/>
            <a:ext cx="608500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As(cm2)</a:t>
            </a:r>
            <a:endParaRPr lang="zh-TW" altLang="en-US" sz="1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735134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Case Study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2561"/>
            <a:ext cx="6095238" cy="455238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71334" y="4398102"/>
            <a:ext cx="235256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59665" y="2630702"/>
            <a:ext cx="101072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67897" y="1917684"/>
            <a:ext cx="1729833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49642" y="6035187"/>
            <a:ext cx="159595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DA74E-595C-4D8E-9A81-8895915F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5" y="1751033"/>
            <a:ext cx="6095238" cy="45523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7EB3DC-B109-4095-939E-09BFE702F091}"/>
              </a:ext>
            </a:extLst>
          </p:cNvPr>
          <p:cNvSpPr txBox="1"/>
          <p:nvPr/>
        </p:nvSpPr>
        <p:spPr>
          <a:xfrm>
            <a:off x="8028595" y="2837711"/>
            <a:ext cx="101072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53D293-AF90-480E-A47B-C9C03323F7DE}"/>
              </a:ext>
            </a:extLst>
          </p:cNvPr>
          <p:cNvSpPr txBox="1"/>
          <p:nvPr/>
        </p:nvSpPr>
        <p:spPr>
          <a:xfrm>
            <a:off x="10263862" y="2527029"/>
            <a:ext cx="110222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8170351" y="4184389"/>
            <a:ext cx="235256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735134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Part 1</a:t>
            </a:r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Flexural Reinforcement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</a:t>
            </a:r>
            <a:r>
              <a:rPr lang="fr-FR" altLang="zh-TW" dirty="0" smtClean="0"/>
              <a:t>2</a:t>
            </a:r>
            <a:endParaRPr lang="fr-FR" altLang="zh-TW" dirty="0"/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Shear Reinforcement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</a:t>
            </a:r>
            <a:r>
              <a:rPr lang="fr-FR" altLang="zh-TW" sz="2800" dirty="0" smtClean="0">
                <a:solidFill>
                  <a:schemeClr val="accent1"/>
                </a:solidFill>
              </a:rPr>
              <a:t>3</a:t>
            </a:r>
            <a:endParaRPr lang="fr-FR" altLang="zh-TW" sz="2800" dirty="0">
              <a:solidFill>
                <a:schemeClr val="accent1"/>
              </a:solidFill>
            </a:endParaRP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</a:t>
            </a:r>
            <a:r>
              <a:rPr lang="fr-FR" altLang="zh-TW" dirty="0" smtClean="0"/>
              <a:t>4</a:t>
            </a:r>
            <a:endParaRPr lang="fr-FR" altLang="zh-TW" dirty="0"/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Nonlinear Verification</a:t>
            </a:r>
          </a:p>
        </p:txBody>
      </p:sp>
    </p:spTree>
    <p:extLst>
      <p:ext uri="{BB962C8B-B14F-4D97-AF65-F5344CB8AC3E}">
        <p14:creationId xmlns:p14="http://schemas.microsoft.com/office/powerpoint/2010/main" val="149350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1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"/>
          <a:stretch/>
        </p:blipFill>
        <p:spPr>
          <a:xfrm>
            <a:off x="202019" y="1990630"/>
            <a:ext cx="5893966" cy="3900444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363211"/>
              </p:ext>
            </p:extLst>
          </p:nvPr>
        </p:nvGraphicFramePr>
        <p:xfrm>
          <a:off x="6457509" y="2495085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0" name="Equation" r:id="rId5" imgW="4559040" imgH="761760" progId="Equation.DSMT4">
                  <p:embed/>
                </p:oleObj>
              </mc:Choice>
              <mc:Fallback>
                <p:oleObj name="Equation" r:id="rId5" imgW="45590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57509" y="2495085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471239"/>
              </p:ext>
            </p:extLst>
          </p:nvPr>
        </p:nvGraphicFramePr>
        <p:xfrm>
          <a:off x="6457509" y="5084704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1" name="Equation" r:id="rId7" imgW="1422360" imgH="355320" progId="Equation.DSMT4">
                  <p:embed/>
                </p:oleObj>
              </mc:Choice>
              <mc:Fallback>
                <p:oleObj name="Equation" r:id="rId7" imgW="14223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57509" y="5084704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670050"/>
              </p:ext>
            </p:extLst>
          </p:nvPr>
        </p:nvGraphicFramePr>
        <p:xfrm>
          <a:off x="6457509" y="4005794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2" name="Equation" r:id="rId9" imgW="469800" imgH="330120" progId="Equation.DSMT4">
                  <p:embed/>
                </p:oleObj>
              </mc:Choice>
              <mc:Fallback>
                <p:oleObj name="Equation" r:id="rId9" imgW="4698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57509" y="4005794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967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344" y="1731756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818031"/>
              </p:ext>
            </p:extLst>
          </p:nvPr>
        </p:nvGraphicFramePr>
        <p:xfrm>
          <a:off x="8648700" y="4931559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9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48700" y="4931559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093202"/>
              </p:ext>
            </p:extLst>
          </p:nvPr>
        </p:nvGraphicFramePr>
        <p:xfrm>
          <a:off x="8648700" y="2217695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0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48700" y="2217695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75321"/>
              </p:ext>
            </p:extLst>
          </p:nvPr>
        </p:nvGraphicFramePr>
        <p:xfrm>
          <a:off x="7295145" y="4448959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1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95145" y="4448959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809449"/>
              </p:ext>
            </p:extLst>
          </p:nvPr>
        </p:nvGraphicFramePr>
        <p:xfrm>
          <a:off x="1445726" y="2888207"/>
          <a:ext cx="13335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2" name="Equation" r:id="rId11" imgW="1333440" imgH="1054080" progId="Equation.DSMT4">
                  <p:embed/>
                </p:oleObj>
              </mc:Choice>
              <mc:Fallback>
                <p:oleObj name="Equation" r:id="rId11" imgW="1333440" imgH="1054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5726" y="2888207"/>
                        <a:ext cx="13335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5397806" y="4235246"/>
            <a:ext cx="37125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Vu</a:t>
            </a:r>
            <a:endParaRPr lang="zh-TW" altLang="en-US" sz="2000" dirty="0" smtClean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7208880" y="4277316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376830"/>
              </p:ext>
            </p:extLst>
          </p:nvPr>
        </p:nvGraphicFramePr>
        <p:xfrm>
          <a:off x="937726" y="5058559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3" name="Equation" r:id="rId13" imgW="3682800" imgH="685800" progId="Equation.DSMT4">
                  <p:embed/>
                </p:oleObj>
              </mc:Choice>
              <mc:Fallback>
                <p:oleObj name="Equation" r:id="rId13" imgW="368280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37726" y="5058559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線單箭頭接點 12"/>
          <p:cNvCxnSpPr/>
          <p:nvPr/>
        </p:nvCxnSpPr>
        <p:spPr>
          <a:xfrm>
            <a:off x="3817088" y="4858986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7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pic>
        <p:nvPicPr>
          <p:cNvPr id="4" name="圖片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8861" y="3439633"/>
            <a:ext cx="5250746" cy="17630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756"/>
            <a:ext cx="6095238" cy="457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909646" y="3215287"/>
            <a:ext cx="117089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Av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213774" y="4087262"/>
            <a:ext cx="135524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Av</a:t>
            </a:r>
            <a:endParaRPr lang="zh-TW" altLang="en-US" sz="2000" dirty="0" smtClean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699591" y="4741916"/>
            <a:ext cx="23519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Vc</a:t>
            </a: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Demand</a:t>
            </a:r>
            <a:endParaRPr lang="zh-TW" altLang="en-US" sz="2000" dirty="0" smtClean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615665" y="2410827"/>
            <a:ext cx="26571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梁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剪力</a:t>
            </a: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鋼筋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98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Part 1</a:t>
            </a:r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Flexural Reinforcement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</a:t>
            </a:r>
            <a:r>
              <a:rPr lang="fr-FR" altLang="zh-TW" dirty="0" smtClean="0"/>
              <a:t>2</a:t>
            </a:r>
            <a:endParaRPr lang="fr-FR" altLang="zh-TW" dirty="0"/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Shear Reinforcement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</a:t>
            </a:r>
            <a:r>
              <a:rPr lang="fr-FR" altLang="zh-TW" sz="2800" dirty="0" smtClean="0">
                <a:solidFill>
                  <a:schemeClr val="accent1"/>
                </a:solidFill>
              </a:rPr>
              <a:t>3</a:t>
            </a:r>
            <a:endParaRPr lang="fr-FR" altLang="zh-TW" sz="2800" dirty="0">
              <a:solidFill>
                <a:schemeClr val="accent1"/>
              </a:solidFill>
            </a:endParaRP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</a:t>
            </a:r>
            <a:r>
              <a:rPr lang="fr-FR" altLang="zh-TW" dirty="0" smtClean="0"/>
              <a:t>4</a:t>
            </a:r>
            <a:endParaRPr lang="fr-FR" altLang="zh-TW" dirty="0"/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Nonlinear Verification</a:t>
            </a:r>
          </a:p>
        </p:txBody>
      </p:sp>
    </p:spTree>
    <p:extLst>
      <p:ext uri="{BB962C8B-B14F-4D97-AF65-F5344CB8AC3E}">
        <p14:creationId xmlns:p14="http://schemas.microsoft.com/office/powerpoint/2010/main" val="80272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143285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0150" y="0"/>
            <a:ext cx="2211485" cy="3429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1305" y="3429000"/>
            <a:ext cx="3775278" cy="342900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4710223" y="3040912"/>
            <a:ext cx="11802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725415" y="1714500"/>
            <a:ext cx="1374735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</a:t>
            </a: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案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949191" y="5875119"/>
            <a:ext cx="1631216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8610600" y="4285055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 smtClean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106583" y="2399276"/>
            <a:ext cx="235256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756889" y="1677687"/>
            <a:ext cx="143404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As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823689" y="2483338"/>
            <a:ext cx="134254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As</a:t>
            </a:r>
            <a:endParaRPr lang="zh-TW" altLang="en-US" sz="2000" dirty="0" smtClean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87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19" y="113852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B06D722-0EB5-4320-B171-A11C9999DD5F}"/>
              </a:ext>
            </a:extLst>
          </p:cNvPr>
          <p:cNvSpPr/>
          <p:nvPr/>
        </p:nvSpPr>
        <p:spPr>
          <a:xfrm>
            <a:off x="2050432" y="3019389"/>
            <a:ext cx="2148396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472CF1C-38E7-4623-B7BB-11739CFF8B97}"/>
              </a:ext>
            </a:extLst>
          </p:cNvPr>
          <p:cNvSpPr/>
          <p:nvPr/>
        </p:nvSpPr>
        <p:spPr>
          <a:xfrm>
            <a:off x="966355" y="1814633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2D5A7C4-B9F5-416D-A20C-DCBDF9DB2596}"/>
              </a:ext>
            </a:extLst>
          </p:cNvPr>
          <p:cNvSpPr/>
          <p:nvPr/>
        </p:nvSpPr>
        <p:spPr>
          <a:xfrm>
            <a:off x="3839635" y="1490107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4356437F-D904-451F-BF73-050CF1AF0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4356437F-D904-451F-BF73-050CF1AF00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460571"/>
              </p:ext>
            </p:extLst>
          </p:nvPr>
        </p:nvGraphicFramePr>
        <p:xfrm>
          <a:off x="1948832" y="546448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8" name="Equation" r:id="rId7" imgW="203040" imgH="609480" progId="Equation.DSMT4">
                  <p:embed/>
                </p:oleObj>
              </mc:Choice>
              <mc:Fallback>
                <p:oleObj name="Equation" r:id="rId7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48832" y="546448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105345"/>
              </p:ext>
            </p:extLst>
          </p:nvPr>
        </p:nvGraphicFramePr>
        <p:xfrm>
          <a:off x="2322131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2131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05696"/>
              </p:ext>
            </p:extLst>
          </p:nvPr>
        </p:nvGraphicFramePr>
        <p:xfrm>
          <a:off x="1749993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9993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2512631" y="4334958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2543862" y="2441540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360306"/>
              </p:ext>
            </p:extLst>
          </p:nvPr>
        </p:nvGraphicFramePr>
        <p:xfrm>
          <a:off x="4097228" y="546448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" name="Equation" r:id="rId7" imgW="203040" imgH="609480" progId="Equation.DSMT4">
                  <p:embed/>
                </p:oleObj>
              </mc:Choice>
              <mc:Fallback>
                <p:oleObj name="Equation" r:id="rId7" imgW="203040" imgH="6094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CFB3098C-1B69-4828-AC3D-0BDAAE42C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97228" y="546448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518345"/>
              </p:ext>
            </p:extLst>
          </p:nvPr>
        </p:nvGraphicFramePr>
        <p:xfrm>
          <a:off x="3740514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40514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108810"/>
              </p:ext>
            </p:extLst>
          </p:nvPr>
        </p:nvGraphicFramePr>
        <p:xfrm>
          <a:off x="4321428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21428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756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367289"/>
              </p:ext>
            </p:extLst>
          </p:nvPr>
        </p:nvGraphicFramePr>
        <p:xfrm>
          <a:off x="7545774" y="3635515"/>
          <a:ext cx="4305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9" name="Equation" r:id="rId5" imgW="4305240" imgH="520560" progId="Equation.DSMT4">
                  <p:embed/>
                </p:oleObj>
              </mc:Choice>
              <mc:Fallback>
                <p:oleObj name="Equation" r:id="rId5" imgW="4305240" imgH="52056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5774" y="3635515"/>
                        <a:ext cx="43053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6822035" y="2723805"/>
            <a:ext cx="4738220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Development Length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4720852" y="2685359"/>
            <a:ext cx="457200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2188535" y="4979089"/>
            <a:ext cx="134588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742671" y="1684597"/>
            <a:ext cx="235256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74227" y="2216974"/>
            <a:ext cx="14340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As</a:t>
            </a:r>
            <a:endParaRPr lang="zh-TW" altLang="en-US" sz="2000" dirty="0" smtClean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031273" y="3038026"/>
            <a:ext cx="13425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Tradition As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4720852" y="2216974"/>
            <a:ext cx="0" cy="9300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178052" y="2216974"/>
            <a:ext cx="0" cy="9300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545774" y="437568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320775" y="3724897"/>
            <a:ext cx="0" cy="11266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756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23340" y="3868526"/>
            <a:ext cx="4519827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Decay</a:t>
            </a:r>
            <a:endParaRPr lang="zh-TW" altLang="en-US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2347" y="2216974"/>
            <a:ext cx="605492" cy="155585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2188535" y="4979089"/>
            <a:ext cx="134588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74227" y="2216974"/>
            <a:ext cx="14340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As</a:t>
            </a:r>
            <a:endParaRPr lang="zh-TW" altLang="en-US" sz="2000" dirty="0" smtClean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031273" y="3038026"/>
            <a:ext cx="13425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Tradition As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33271" y="2013056"/>
            <a:ext cx="175945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Seismic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212999" y="2708644"/>
            <a:ext cx="0" cy="1440712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6334666" y="1755017"/>
            <a:ext cx="5008501" cy="3752000"/>
            <a:chOff x="3591749" y="1553000"/>
            <a:chExt cx="5008501" cy="375200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11074243" y="2701807"/>
            <a:ext cx="948337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8099749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271805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Decay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7548770" y="4875567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320775" y="3794177"/>
            <a:ext cx="0" cy="157582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433579" y="1755017"/>
            <a:ext cx="5008501" cy="3752000"/>
            <a:chOff x="3591749" y="1553000"/>
            <a:chExt cx="5008501" cy="375200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5173156" y="2701807"/>
            <a:ext cx="948337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2198662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5185" y="1537573"/>
            <a:ext cx="5968529" cy="3488274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11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79" y="1775189"/>
            <a:ext cx="3559819" cy="12393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079" y="3429000"/>
            <a:ext cx="3559819" cy="124886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6712" y="5288946"/>
            <a:ext cx="7978576" cy="123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2190307" y="3215287"/>
            <a:ext cx="138435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731488" y="2530549"/>
            <a:ext cx="43377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38753" y="2530549"/>
            <a:ext cx="43377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346018" y="2530549"/>
            <a:ext cx="52514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731756"/>
            <a:ext cx="6095238" cy="45714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731756"/>
            <a:ext cx="6095238" cy="457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77669" y="1709140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22400" y="1731756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865230" y="5124894"/>
            <a:ext cx="651781" cy="4944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89%</a:t>
            </a:r>
            <a:endParaRPr lang="zh-TW" altLang="en-US" sz="24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794553" y="3383211"/>
            <a:ext cx="651780" cy="4944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</a:t>
            </a:r>
            <a:r>
              <a:rPr lang="en-US" altLang="zh-TW" sz="2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9%</a:t>
            </a:r>
            <a:endParaRPr lang="zh-TW" altLang="en-US" sz="2400" dirty="0" smtClean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792271" y="5372109"/>
            <a:ext cx="651780" cy="4944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</a:t>
            </a:r>
            <a:r>
              <a:rPr lang="en-US" altLang="zh-TW" sz="2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9%</a:t>
            </a:r>
            <a:endParaRPr lang="zh-TW" altLang="en-US" sz="2400" dirty="0" smtClean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889791" y="3918742"/>
            <a:ext cx="651781" cy="4944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89%</a:t>
            </a:r>
            <a:endParaRPr lang="zh-TW" altLang="en-US" sz="24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38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2276267"/>
            <a:ext cx="5493976" cy="4341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3449099"/>
            <a:ext cx="5493976" cy="43413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88" y="4437605"/>
            <a:ext cx="5493976" cy="43413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788" y="5606873"/>
            <a:ext cx="5493976" cy="43413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826100" y="2082858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826099" y="3254790"/>
            <a:ext cx="31034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826100" y="4236809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32511" y="5412564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547934" y="2283875"/>
            <a:ext cx="6453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47.9s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547934" y="3449099"/>
            <a:ext cx="8136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3.9min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547933" y="4437605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23.1min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547933" y="5602829"/>
            <a:ext cx="6357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2.0hr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000829" y="3013719"/>
            <a:ext cx="898644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 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支梁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3112" y="3441785"/>
            <a:ext cx="3354078" cy="19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545114" y="1948741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100.1%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626867" y="3384790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101.3%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98.5%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8089" y="1948741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93.4%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27856" y="3384790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3" y="1731618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Tradition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3314699" y="1549400"/>
            <a:ext cx="19812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327399" y="11557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283199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3846614" y="2705100"/>
            <a:ext cx="14365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4874384" y="4491031"/>
            <a:ext cx="134588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7449" y="2218277"/>
            <a:ext cx="11615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827712"/>
              </p:ext>
            </p:extLst>
          </p:nvPr>
        </p:nvGraphicFramePr>
        <p:xfrm>
          <a:off x="5512104" y="1532477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2104" y="1532477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510001"/>
              </p:ext>
            </p:extLst>
          </p:nvPr>
        </p:nvGraphicFramePr>
        <p:xfrm>
          <a:off x="4469657" y="274464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9657" y="274464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584933"/>
              </p:ext>
            </p:extLst>
          </p:nvPr>
        </p:nvGraphicFramePr>
        <p:xfrm>
          <a:off x="4157334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8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57334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543679"/>
              </p:ext>
            </p:extLst>
          </p:nvPr>
        </p:nvGraphicFramePr>
        <p:xfrm>
          <a:off x="2328985" y="6114993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8985" y="6114993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636782"/>
              </p:ext>
            </p:extLst>
          </p:nvPr>
        </p:nvGraphicFramePr>
        <p:xfrm>
          <a:off x="3751088" y="6114992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51088" y="6114992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AA982FA-D0A6-4FD5-AC4E-60DA5AF8D072}"/>
              </a:ext>
            </a:extLst>
          </p:cNvPr>
          <p:cNvCxnSpPr/>
          <p:nvPr/>
        </p:nvCxnSpPr>
        <p:spPr>
          <a:xfrm>
            <a:off x="4248822" y="4728629"/>
            <a:ext cx="50282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675" y="2348046"/>
            <a:ext cx="8405130" cy="409802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983" y="284727"/>
            <a:ext cx="3205216" cy="156274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622918" y="180752"/>
            <a:ext cx="2296719" cy="1796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9696893" y="2083981"/>
            <a:ext cx="0" cy="379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509119" y="291068"/>
            <a:ext cx="2262158" cy="3693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r>
              <a:rPr lang="zh-TW" altLang="en-US" dirty="0" smtClean="0"/>
              <a:t>大梁鋼筋</a:t>
            </a:r>
            <a:r>
              <a:rPr lang="zh-TW" altLang="en-US" dirty="0"/>
              <a:t>配置標準圖</a:t>
            </a:r>
          </a:p>
        </p:txBody>
      </p:sp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1090246" y="2083337"/>
            <a:ext cx="348268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Reduced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96793" y="4164586"/>
            <a:ext cx="186929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Girder Used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 rot="16200000" flipH="1">
            <a:off x="4139767" y="4149006"/>
            <a:ext cx="481010" cy="2637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5521569" y="2134819"/>
            <a:ext cx="0" cy="1019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149808" y="1506349"/>
            <a:ext cx="317003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肘形接點 19"/>
          <p:cNvCxnSpPr/>
          <p:nvPr/>
        </p:nvCxnSpPr>
        <p:spPr>
          <a:xfrm>
            <a:off x="6734907" y="3957204"/>
            <a:ext cx="1441939" cy="112838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8502162" y="4804869"/>
            <a:ext cx="207204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730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866136" y="1421305"/>
            <a:ext cx="2770950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</a:p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>
            <a:off x="3763107" y="5329512"/>
            <a:ext cx="791312" cy="643860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932158" y="5591096"/>
            <a:ext cx="227395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 Wage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227231" y="1457933"/>
            <a:ext cx="2072042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</a:p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4932158" y="1421305"/>
            <a:ext cx="0" cy="4082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4932158" y="1421305"/>
            <a:ext cx="2650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endCxn id="11" idx="0"/>
          </p:cNvCxnSpPr>
          <p:nvPr/>
        </p:nvCxnSpPr>
        <p:spPr>
          <a:xfrm flipH="1">
            <a:off x="3251611" y="1421305"/>
            <a:ext cx="1680549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50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503485" y="2778369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2778369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03485" y="4073769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4073769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503485" y="1637079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1637079"/>
                <a:ext cx="6019084" cy="11854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503485" y="5259222"/>
                <a:ext cx="777629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=−$54/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5259222"/>
                <a:ext cx="7776296" cy="11854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02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Part 1</a:t>
            </a:r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Flexural Reinforcement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</a:t>
            </a:r>
            <a:r>
              <a:rPr lang="fr-FR" altLang="zh-TW" dirty="0" smtClean="0"/>
              <a:t>2</a:t>
            </a:r>
            <a:endParaRPr lang="fr-FR" altLang="zh-TW" dirty="0"/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Shear Reinforcement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</a:t>
            </a:r>
            <a:r>
              <a:rPr lang="fr-FR" altLang="zh-TW" sz="2800" dirty="0" smtClean="0">
                <a:solidFill>
                  <a:schemeClr val="accent1"/>
                </a:solidFill>
              </a:rPr>
              <a:t>3</a:t>
            </a:r>
            <a:endParaRPr lang="fr-FR" altLang="zh-TW" sz="2800" dirty="0">
              <a:solidFill>
                <a:schemeClr val="accent1"/>
              </a:solidFill>
            </a:endParaRP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</a:t>
            </a:r>
            <a:r>
              <a:rPr lang="fr-FR" altLang="zh-TW" dirty="0" smtClean="0"/>
              <a:t>4</a:t>
            </a:r>
            <a:endParaRPr lang="fr-FR" altLang="zh-TW" dirty="0"/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Nonlinear Verification</a:t>
            </a:r>
          </a:p>
        </p:txBody>
      </p:sp>
    </p:spTree>
    <p:extLst>
      <p:ext uri="{BB962C8B-B14F-4D97-AF65-F5344CB8AC3E}">
        <p14:creationId xmlns:p14="http://schemas.microsoft.com/office/powerpoint/2010/main" val="322433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3259496"/>
            <a:ext cx="6086535" cy="3370090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7403" y="818864"/>
            <a:ext cx="5400040" cy="2293620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7798156" y="1711852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0481348" y="1711852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465247" y="213630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0796782" y="213630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1430326" y="193408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095787" y="193408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8578871" y="170740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9912338" y="170740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8321324" y="21266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0104888" y="213630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62" y="3201900"/>
            <a:ext cx="6096000" cy="3438319"/>
          </a:xfrm>
          <a:prstGeom prst="rect">
            <a:avLst/>
          </a:prstGeom>
        </p:spPr>
      </p:pic>
      <p:pic>
        <p:nvPicPr>
          <p:cNvPr id="18" name="圖片 1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62" y="816946"/>
            <a:ext cx="5400040" cy="2293620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5409785" y="193217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1075246" y="193217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302536" y="550560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 smtClean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7894431" y="1063256"/>
            <a:ext cx="0" cy="49973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27" y="435935"/>
            <a:ext cx="3651904" cy="1549793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226" y="254906"/>
            <a:ext cx="3646968" cy="1732927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0" y="1728500"/>
            <a:ext cx="6095238" cy="4571429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728499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1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1311128"/>
          </a:xfrm>
        </p:spPr>
        <p:txBody>
          <a:bodyPr/>
          <a:lstStyle/>
          <a:p>
            <a:r>
              <a:rPr lang="en-US" altLang="zh-TW" dirty="0"/>
              <a:t>Pushover Load Pattern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3214" y="3397101"/>
            <a:ext cx="895238" cy="191428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47115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118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037874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9347733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7814296"/>
              </p:ext>
            </p:extLst>
          </p:nvPr>
        </p:nvGraphicFramePr>
        <p:xfrm>
          <a:off x="3939984" y="3439633"/>
          <a:ext cx="1358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" name="Equation" r:id="rId6" imgW="1358640" imgH="685800" progId="Equation.DSMT4">
                  <p:embed/>
                </p:oleObj>
              </mc:Choice>
              <mc:Fallback>
                <p:oleObj name="Equation" r:id="rId6" imgW="1358640" imgH="6858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39984" y="3439633"/>
                        <a:ext cx="13589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65746" y="2721935"/>
            <a:ext cx="17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Inverted Triangle</a:t>
            </a:r>
          </a:p>
        </p:txBody>
      </p:sp>
      <p:sp>
        <p:nvSpPr>
          <p:cNvPr id="14" name="矩形 13"/>
          <p:cNvSpPr/>
          <p:nvPr/>
        </p:nvSpPr>
        <p:spPr>
          <a:xfrm>
            <a:off x="7549118" y="2726441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Modal Pushover Analysis</a:t>
            </a:r>
          </a:p>
        </p:txBody>
      </p:sp>
    </p:spTree>
    <p:extLst>
      <p:ext uri="{BB962C8B-B14F-4D97-AF65-F5344CB8AC3E}">
        <p14:creationId xmlns:p14="http://schemas.microsoft.com/office/powerpoint/2010/main" val="1839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249" y="1357000"/>
            <a:ext cx="5533501" cy="4144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414130" y="2243470"/>
            <a:ext cx="11070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Mid Multi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99721" y="3306726"/>
            <a:ext cx="67743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MMC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14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249" y="1357000"/>
            <a:ext cx="5533501" cy="4144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414130" y="2243470"/>
            <a:ext cx="11070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Mid Multi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26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56" y="1264852"/>
            <a:ext cx="5533501" cy="4144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499" y="1264852"/>
            <a:ext cx="5533501" cy="414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249" y="1357000"/>
            <a:ext cx="5533501" cy="4144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414130" y="2243470"/>
            <a:ext cx="11070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Mid Multi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22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70DF78-917B-4DBA-BEA8-2F396BF6E8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3392486"/>
            <a:ext cx="4630332" cy="34655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49C159-0657-40FB-8FDF-0BA1CA36B7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0"/>
            <a:ext cx="4630332" cy="3465514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165134D-3FDB-4311-9A3F-298FA7DE4205}"/>
              </a:ext>
            </a:extLst>
          </p:cNvPr>
          <p:cNvCxnSpPr/>
          <p:nvPr/>
        </p:nvCxnSpPr>
        <p:spPr>
          <a:xfrm flipH="1">
            <a:off x="1465668" y="925551"/>
            <a:ext cx="155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644833-F8C9-4312-8DEB-50C9AE2E796F}"/>
              </a:ext>
            </a:extLst>
          </p:cNvPr>
          <p:cNvSpPr txBox="1"/>
          <p:nvPr/>
        </p:nvSpPr>
        <p:spPr>
          <a:xfrm>
            <a:off x="323385" y="644833"/>
            <a:ext cx="106298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E5F5B76-5B30-4B60-A248-A897036EBF9F}"/>
              </a:ext>
            </a:extLst>
          </p:cNvPr>
          <p:cNvCxnSpPr/>
          <p:nvPr/>
        </p:nvCxnSpPr>
        <p:spPr>
          <a:xfrm flipH="1">
            <a:off x="1465668" y="2263698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59BD83-C4A7-4ED4-9424-878A6427C61E}"/>
              </a:ext>
            </a:extLst>
          </p:cNvPr>
          <p:cNvSpPr txBox="1"/>
          <p:nvPr/>
        </p:nvSpPr>
        <p:spPr>
          <a:xfrm>
            <a:off x="437614" y="1982980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B69AF5D-E3C8-40D4-BA41-85C02D77A183}"/>
              </a:ext>
            </a:extLst>
          </p:cNvPr>
          <p:cNvCxnSpPr/>
          <p:nvPr/>
        </p:nvCxnSpPr>
        <p:spPr>
          <a:xfrm flipH="1">
            <a:off x="1465668" y="5968661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E979989-9211-4C3A-A2E4-FE6244E1A042}"/>
              </a:ext>
            </a:extLst>
          </p:cNvPr>
          <p:cNvSpPr txBox="1"/>
          <p:nvPr/>
        </p:nvSpPr>
        <p:spPr>
          <a:xfrm>
            <a:off x="437614" y="5687943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05689B5-E70E-4AD9-AEFF-50281398E4AE}"/>
              </a:ext>
            </a:extLst>
          </p:cNvPr>
          <p:cNvCxnSpPr>
            <a:cxnSpLocks/>
          </p:cNvCxnSpPr>
          <p:nvPr/>
        </p:nvCxnSpPr>
        <p:spPr>
          <a:xfrm flipH="1">
            <a:off x="1465668" y="4805965"/>
            <a:ext cx="23145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BE3B3C6-1989-4D3E-A0FE-9B6BE9FA024F}"/>
              </a:ext>
            </a:extLst>
          </p:cNvPr>
          <p:cNvSpPr txBox="1"/>
          <p:nvPr/>
        </p:nvSpPr>
        <p:spPr>
          <a:xfrm>
            <a:off x="323385" y="4525247"/>
            <a:ext cx="1062983" cy="56143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788170"/>
              </p:ext>
            </p:extLst>
          </p:nvPr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Equation" r:id="rId6" imgW="190440" imgH="609480" progId="Equation.DSMT4">
                  <p:embed/>
                </p:oleObj>
              </mc:Choice>
              <mc:Fallback>
                <p:oleObj name="Equation" r:id="rId6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332241"/>
              </p:ext>
            </p:extLst>
          </p:nvPr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28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6997" y="1909893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Inverted Triangle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7958138" y="2671763"/>
          <a:ext cx="1016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6" name="Equation" r:id="rId4" imgW="1015920" imgH="241200" progId="Equation.DSMT4">
                  <p:embed/>
                </p:oleObj>
              </mc:Choice>
              <mc:Fallback>
                <p:oleObj name="Equation" r:id="rId4" imgW="101592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58138" y="2671763"/>
                        <a:ext cx="1016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/>
          </p:nvPr>
        </p:nvGraphicFramePr>
        <p:xfrm>
          <a:off x="9812338" y="312102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7" name="Equation" r:id="rId6" imgW="876240" imgH="241200" progId="Equation.DSMT4">
                  <p:embed/>
                </p:oleObj>
              </mc:Choice>
              <mc:Fallback>
                <p:oleObj name="Equation" r:id="rId6" imgW="8762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12338" y="312102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5" y="2554937"/>
            <a:ext cx="6086535" cy="337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5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995328" cy="1311128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249" y="1909896"/>
            <a:ext cx="5533501" cy="4144000"/>
          </a:xfrm>
          <a:prstGeom prst="rect">
            <a:avLst/>
          </a:prstGeom>
        </p:spPr>
      </p:pic>
      <p:graphicFrame>
        <p:nvGraphicFramePr>
          <p:cNvPr id="6" name="物件 5"/>
          <p:cNvGraphicFramePr>
            <a:graphicFrameLocks noChangeAspect="1"/>
          </p:cNvGraphicFramePr>
          <p:nvPr>
            <p:extLst/>
          </p:nvPr>
        </p:nvGraphicFramePr>
        <p:xfrm>
          <a:off x="7581900" y="2798763"/>
          <a:ext cx="1041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2" name="Equation" r:id="rId4" imgW="1041120" imgH="241200" progId="Equation.DSMT4">
                  <p:embed/>
                </p:oleObj>
              </mc:Choice>
              <mc:Fallback>
                <p:oleObj name="Equation" r:id="rId4" imgW="1041120" imgH="2412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1900" y="2798763"/>
                        <a:ext cx="1041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1766573" y="3638996"/>
          <a:ext cx="1358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3" name="Equation" r:id="rId6" imgW="1358640" imgH="685800" progId="Equation.DSMT4">
                  <p:embed/>
                </p:oleObj>
              </mc:Choice>
              <mc:Fallback>
                <p:oleObj name="Equation" r:id="rId6" imgW="1358640" imgH="6858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66573" y="3638996"/>
                        <a:ext cx="13589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805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617" y="1909887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4083" y="1901768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900714" cy="2048766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 dirty="0"/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>
            <p:extLst/>
          </p:nvPr>
        </p:nvGraphicFramePr>
        <p:xfrm>
          <a:off x="1940406" y="2588516"/>
          <a:ext cx="1016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8" name="Equation" r:id="rId5" imgW="1015920" imgH="241200" progId="Equation.DSMT4">
                  <p:embed/>
                </p:oleObj>
              </mc:Choice>
              <mc:Fallback>
                <p:oleObj name="Equation" r:id="rId5" imgW="1015920" imgH="241200" progId="Equation.DSMT4">
                  <p:embed/>
                  <p:pic>
                    <p:nvPicPr>
                      <p:cNvPr id="12" name="物件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0406" y="2588516"/>
                        <a:ext cx="1016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/>
          </p:nvPr>
        </p:nvGraphicFramePr>
        <p:xfrm>
          <a:off x="3119367" y="2305826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9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19367" y="2305826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/>
          </p:nvPr>
        </p:nvGraphicFramePr>
        <p:xfrm>
          <a:off x="5921060" y="4762647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0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14" name="物件 1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1060" y="4762647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/>
          </p:nvPr>
        </p:nvGraphicFramePr>
        <p:xfrm>
          <a:off x="7461008" y="4251559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1" name="Equation" r:id="rId11" imgW="901440" imgH="241200" progId="Equation.DSMT4">
                  <p:embed/>
                </p:oleObj>
              </mc:Choice>
              <mc:Fallback>
                <p:oleObj name="Equation" r:id="rId11" imgW="901440" imgH="24120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61008" y="4251559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/>
          <p:cNvGraphicFramePr>
            <a:graphicFrameLocks noChangeAspect="1"/>
          </p:cNvGraphicFramePr>
          <p:nvPr>
            <p:extLst/>
          </p:nvPr>
        </p:nvGraphicFramePr>
        <p:xfrm>
          <a:off x="9793570" y="906243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2" name="Equation" r:id="rId13" imgW="1002960" imgH="241200" progId="Equation.DSMT4">
                  <p:embed/>
                </p:oleObj>
              </mc:Choice>
              <mc:Fallback>
                <p:oleObj name="Equation" r:id="rId13" imgW="1002960" imgH="241200" progId="Equation.DSMT4">
                  <p:embed/>
                  <p:pic>
                    <p:nvPicPr>
                      <p:cNvPr id="16" name="物件 1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793570" y="906243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/>
          </p:nvPr>
        </p:nvGraphicFramePr>
        <p:xfrm>
          <a:off x="9812338" y="1411288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3" name="Equation" r:id="rId15" imgW="876240" imgH="241200" progId="Equation.DSMT4">
                  <p:embed/>
                </p:oleObj>
              </mc:Choice>
              <mc:Fallback>
                <p:oleObj name="Equation" r:id="rId15" imgW="876240" imgH="24120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812338" y="1411288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/>
        </p:nvGraphicFramePr>
        <p:xfrm>
          <a:off x="8144890" y="1134024"/>
          <a:ext cx="609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4" name="Equation" r:id="rId17" imgW="609480" imgH="241200" progId="Equation.DSMT4">
                  <p:embed/>
                </p:oleObj>
              </mc:Choice>
              <mc:Fallback>
                <p:oleObj name="Equation" r:id="rId17" imgW="609480" imgH="2412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144890" y="1134024"/>
                        <a:ext cx="609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線單箭頭接點 21"/>
          <p:cNvCxnSpPr/>
          <p:nvPr/>
        </p:nvCxnSpPr>
        <p:spPr>
          <a:xfrm>
            <a:off x="8941982" y="1254674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9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1" y="170125"/>
            <a:ext cx="6096000" cy="32173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0127"/>
            <a:ext cx="6096000" cy="32151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3391087"/>
            <a:ext cx="6096001" cy="33818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3432488"/>
            <a:ext cx="6096001" cy="326602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040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7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8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Hinge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8881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6953693" y="2094614"/>
            <a:ext cx="0" cy="1200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80111" y="1496007"/>
            <a:ext cx="13471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Third Hinge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08220" y="3423684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Hinge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48"/>
          <a:stretch/>
        </p:blipFill>
        <p:spPr>
          <a:xfrm>
            <a:off x="6096000" y="2211572"/>
            <a:ext cx="5530409" cy="46464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15312" y="2214567"/>
            <a:ext cx="2796599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Without Initial Conditions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30" y="1432458"/>
            <a:ext cx="2127851" cy="217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Time history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/>
          </p:nvPr>
        </p:nvGraphicFramePr>
        <p:xfrm>
          <a:off x="839788" y="3003697"/>
          <a:ext cx="525621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2358135" y="2542032"/>
            <a:ext cx="221951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5774" y="192774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517219" y="1362131"/>
            <a:ext cx="11952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88279" y="3640821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Scaled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843" y="1909893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9285" y="1909893"/>
            <a:ext cx="5533501" cy="4144000"/>
          </a:xfrm>
          <a:prstGeom prst="rect">
            <a:avLst/>
          </a:prstGeom>
        </p:spPr>
      </p:pic>
      <p:cxnSp>
        <p:nvCxnSpPr>
          <p:cNvPr id="9" name="直線單箭頭接點 8"/>
          <p:cNvCxnSpPr>
            <a:endCxn id="7" idx="1"/>
          </p:cNvCxnSpPr>
          <p:nvPr/>
        </p:nvCxnSpPr>
        <p:spPr>
          <a:xfrm>
            <a:off x="5645888" y="3981893"/>
            <a:ext cx="6733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30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6572" y="3429001"/>
            <a:ext cx="6689822" cy="3429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3142" y="0"/>
            <a:ext cx="6580720" cy="342899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244011" y="1775638"/>
            <a:ext cx="5331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84700" y="4662910"/>
            <a:ext cx="59247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Multiple Hinges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541449"/>
            <a:ext cx="6095238" cy="456190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541448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Part 1</a:t>
            </a:r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Flexural Reinforcement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</a:t>
            </a:r>
            <a:r>
              <a:rPr lang="fr-FR" altLang="zh-TW" dirty="0" smtClean="0"/>
              <a:t>2</a:t>
            </a:r>
            <a:endParaRPr lang="fr-FR" altLang="zh-TW" dirty="0"/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Shear Reinforcement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</a:t>
            </a:r>
            <a:r>
              <a:rPr lang="fr-FR" altLang="zh-TW" sz="2800" dirty="0" smtClean="0">
                <a:solidFill>
                  <a:schemeClr val="accent1"/>
                </a:solidFill>
              </a:rPr>
              <a:t>3</a:t>
            </a:r>
            <a:endParaRPr lang="fr-FR" altLang="zh-TW" sz="2800" dirty="0">
              <a:solidFill>
                <a:schemeClr val="accent1"/>
              </a:solidFill>
            </a:endParaRP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</a:t>
            </a:r>
            <a:r>
              <a:rPr lang="fr-FR" altLang="zh-TW" dirty="0" smtClean="0"/>
              <a:t>4</a:t>
            </a:r>
            <a:endParaRPr lang="fr-FR" altLang="zh-TW" dirty="0"/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Nonlinear Verification</a:t>
            </a:r>
          </a:p>
        </p:txBody>
      </p:sp>
    </p:spTree>
    <p:extLst>
      <p:ext uri="{BB962C8B-B14F-4D97-AF65-F5344CB8AC3E}">
        <p14:creationId xmlns:p14="http://schemas.microsoft.com/office/powerpoint/2010/main" val="41754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760739"/>
            <a:ext cx="4367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 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5383075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717695"/>
            <a:ext cx="3268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3270122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</a:t>
            </a:r>
            <a:r>
              <a:rPr lang="en-US" altLang="zh-TW" sz="2800" dirty="0" smtClean="0"/>
              <a:t>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323145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534441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4231011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/>
              <a:t>Non-Linear SPO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cxnSp>
        <p:nvCxnSpPr>
          <p:cNvPr id="8" name="直線接點 7"/>
          <p:cNvCxnSpPr/>
          <p:nvPr/>
        </p:nvCxnSpPr>
        <p:spPr>
          <a:xfrm>
            <a:off x="1678193" y="2259106"/>
            <a:ext cx="0" cy="3474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430767" y="2269864"/>
            <a:ext cx="268941" cy="34639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678193" y="2269864"/>
            <a:ext cx="871369" cy="3463962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549562" y="2269864"/>
            <a:ext cx="3259567" cy="3463962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16908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57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0282" y="0"/>
            <a:ext cx="4591130" cy="3429001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0283" y="3429000"/>
            <a:ext cx="4591129" cy="3429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90899" y="2721934"/>
            <a:ext cx="319093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5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  <a:endParaRPr lang="en-US" altLang="zh-TW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786273" y="4157331"/>
            <a:ext cx="2652329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</a:t>
            </a:r>
            <a:r>
              <a:rPr lang="en-US" altLang="zh-TW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FEMA273</a:t>
            </a:r>
            <a:endParaRPr lang="en-US" altLang="zh-TW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786273" y="4877982"/>
            <a:ext cx="3486275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</a:t>
            </a:r>
            <a:r>
              <a:rPr lang="en-US" altLang="zh-TW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SEAOC2000</a:t>
            </a:r>
            <a:endParaRPr lang="en-US" altLang="zh-TW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67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26762" y="1565914"/>
            <a:ext cx="401167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Catch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894047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3" name="Equation" r:id="rId4" imgW="2997000" imgH="863280" progId="Equation.DSMT4">
                  <p:embed/>
                </p:oleObj>
              </mc:Choice>
              <mc:Fallback>
                <p:oleObj name="Equation" r:id="rId4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4" name="Equation" r:id="rId6" imgW="2654280" imgH="1015920" progId="Equation.DSMT4">
                  <p:embed/>
                </p:oleObj>
              </mc:Choice>
              <mc:Fallback>
                <p:oleObj name="Equation" r:id="rId6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081268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98333" y="6136149"/>
            <a:ext cx="145488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Min: 2 Rebar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8653080" y="4805916"/>
            <a:ext cx="0" cy="15504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511577"/>
              </p:ext>
            </p:extLst>
          </p:nvPr>
        </p:nvGraphicFramePr>
        <p:xfrm>
          <a:off x="8881895" y="5276333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5" name="Equation" r:id="rId9" imgW="203040" imgH="609480" progId="Equation.DSMT4">
                  <p:embed/>
                </p:oleObj>
              </mc:Choice>
              <mc:Fallback>
                <p:oleObj name="Equation" r:id="rId9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81895" y="5276333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358318" y="5367420"/>
            <a:ext cx="326647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</a:rPr>
              <a:t>Area </a:t>
            </a:r>
            <a:r>
              <a:rPr lang="en-US" altLang="zh-TW" sz="2000" dirty="0">
                <a:solidFill>
                  <a:schemeClr val="accent1"/>
                </a:solidFill>
              </a:rPr>
              <a:t>of f</a:t>
            </a:r>
            <a:r>
              <a:rPr lang="en-US" altLang="zh-TW" sz="2000" dirty="0" smtClean="0">
                <a:solidFill>
                  <a:schemeClr val="accent1"/>
                </a:solidFill>
              </a:rPr>
              <a:t>lexural </a:t>
            </a:r>
            <a:r>
              <a:rPr lang="en-US" altLang="zh-TW" sz="2000" dirty="0">
                <a:solidFill>
                  <a:schemeClr val="accent1"/>
                </a:solidFill>
              </a:rPr>
              <a:t>r</a:t>
            </a:r>
            <a:r>
              <a:rPr lang="en-US" altLang="zh-TW" sz="2000" dirty="0" smtClean="0">
                <a:solidFill>
                  <a:schemeClr val="accent1"/>
                </a:solidFill>
              </a:rPr>
              <a:t>einforcement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1444" y="1613318"/>
            <a:ext cx="5349509" cy="4012132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7887083" y="1425612"/>
            <a:ext cx="324864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729882"/>
              </p:ext>
            </p:extLst>
          </p:nvPr>
        </p:nvGraphicFramePr>
        <p:xfrm>
          <a:off x="7714356" y="5599577"/>
          <a:ext cx="359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4" name="Equation" r:id="rId7" imgW="3593880" imgH="444240" progId="Equation.DSMT4">
                  <p:embed/>
                </p:oleObj>
              </mc:Choice>
              <mc:Fallback>
                <p:oleObj name="Equation" r:id="rId7" imgW="3593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14356" y="5599577"/>
                        <a:ext cx="3594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9963452" y="2803416"/>
            <a:ext cx="1311578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10600" y="4603898"/>
            <a:ext cx="923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993900" y="4354758"/>
            <a:ext cx="1186543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 </a:t>
            </a:r>
            <a:r>
              <a:rPr lang="en-US" altLang="zh-TW" dirty="0" err="1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2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1761" y="3429000"/>
            <a:ext cx="4566904" cy="342517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954" y="52"/>
            <a:ext cx="4568400" cy="3426301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sp>
        <p:nvSpPr>
          <p:cNvPr id="20" name="文字方塊 19"/>
          <p:cNvSpPr txBox="1"/>
          <p:nvPr/>
        </p:nvSpPr>
        <p:spPr>
          <a:xfrm>
            <a:off x="1615938" y="2432627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826360" y="2426355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85002" y="1991546"/>
            <a:ext cx="4282951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1056967" y="1991548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5195337" y="3565055"/>
            <a:ext cx="495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5917814" y="3339709"/>
            <a:ext cx="137473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漸進式退縮</a:t>
            </a: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543753" y="3401250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矩形 6"/>
          <p:cNvSpPr/>
          <p:nvPr/>
        </p:nvSpPr>
        <p:spPr>
          <a:xfrm>
            <a:off x="1894177" y="5461752"/>
            <a:ext cx="1477925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701468" y="5461752"/>
            <a:ext cx="1477925" cy="411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66142" y="5461754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724729" y="5880949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057060" y="5880948"/>
            <a:ext cx="54918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0.45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429278" y="5895941"/>
            <a:ext cx="5443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35535" y="5882907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0422" y="4788507"/>
            <a:ext cx="5514286" cy="552381"/>
          </a:xfrm>
          <a:prstGeom prst="rect">
            <a:avLst/>
          </a:prstGeom>
        </p:spPr>
      </p:pic>
      <p:sp>
        <p:nvSpPr>
          <p:cNvPr id="27" name="Freeform 5"/>
          <p:cNvSpPr>
            <a:spLocks/>
          </p:cNvSpPr>
          <p:nvPr/>
        </p:nvSpPr>
        <p:spPr bwMode="auto">
          <a:xfrm>
            <a:off x="543753" y="4730054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480" y="2931482"/>
            <a:ext cx="4065843" cy="1095238"/>
          </a:xfrm>
          <a:prstGeom prst="rect">
            <a:avLst/>
          </a:prstGeom>
        </p:spPr>
      </p:pic>
      <p:cxnSp>
        <p:nvCxnSpPr>
          <p:cNvPr id="40" name="直線單箭頭接點 39"/>
          <p:cNvCxnSpPr/>
          <p:nvPr/>
        </p:nvCxnSpPr>
        <p:spPr>
          <a:xfrm>
            <a:off x="4047565" y="4210493"/>
            <a:ext cx="0" cy="467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382772" y="1991546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多點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428963" y="5461752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三段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027758" y="934065"/>
            <a:ext cx="35362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0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BF5EC3-CBCF-41C7-846F-A9B4B81CCEA8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11065</TotalTime>
  <Words>660</Words>
  <Application>Microsoft Office PowerPoint</Application>
  <PresentationFormat>寬螢幕</PresentationFormat>
  <Paragraphs>355</Paragraphs>
  <Slides>52</Slides>
  <Notes>23</Notes>
  <HiddenSlides>5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62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skyran</cp:lastModifiedBy>
  <cp:revision>576</cp:revision>
  <dcterms:created xsi:type="dcterms:W3CDTF">2015-10-12T10:51:44Z</dcterms:created>
  <dcterms:modified xsi:type="dcterms:W3CDTF">2019-05-20T17:08:39Z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